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3" r:id="rId4"/>
    <p:sldId id="266" r:id="rId5"/>
    <p:sldId id="267" r:id="rId6"/>
    <p:sldId id="277" r:id="rId7"/>
    <p:sldId id="261" r:id="rId8"/>
    <p:sldId id="262" r:id="rId9"/>
    <p:sldId id="258" r:id="rId10"/>
    <p:sldId id="259" r:id="rId11"/>
    <p:sldId id="260" r:id="rId12"/>
    <p:sldId id="278" r:id="rId13"/>
    <p:sldId id="268" r:id="rId14"/>
    <p:sldId id="271" r:id="rId15"/>
    <p:sldId id="272" r:id="rId16"/>
    <p:sldId id="264" r:id="rId17"/>
    <p:sldId id="273" r:id="rId18"/>
    <p:sldId id="275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74" autoAdjust="0"/>
  </p:normalViewPr>
  <p:slideViewPr>
    <p:cSldViewPr snapToGrid="0">
      <p:cViewPr varScale="1">
        <p:scale>
          <a:sx n="68" d="100"/>
          <a:sy n="68" d="100"/>
        </p:scale>
        <p:origin x="582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33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8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7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5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5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B97DE-C821-4661-B364-1720687F71BD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6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21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gif"/><Relationship Id="rId7" Type="http://schemas.openxmlformats.org/officeDocument/2006/relationships/image" Target="../media/image23.png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774" y="2231230"/>
            <a:ext cx="5089056" cy="2970417"/>
          </a:xfrm>
        </p:spPr>
        <p:txBody>
          <a:bodyPr>
            <a:normAutofit fontScale="90000"/>
          </a:bodyPr>
          <a:lstStyle/>
          <a:p>
            <a:pPr algn="l"/>
            <a:r>
              <a:rPr lang="uk-UA" sz="4800" dirty="0" smtClean="0"/>
              <a:t>Засоби вирішення господарських проблем </a:t>
            </a:r>
            <a:r>
              <a:rPr lang="uk-UA" sz="4800" dirty="0" err="1" smtClean="0"/>
              <a:t>кампуса</a:t>
            </a:r>
            <a:r>
              <a:rPr lang="uk-UA" sz="4800" dirty="0" smtClean="0"/>
              <a:t> КПІ на базі ГІС систем</a:t>
            </a: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111" y="5419432"/>
            <a:ext cx="5274053" cy="992405"/>
          </a:xfrm>
        </p:spPr>
        <p:txBody>
          <a:bodyPr/>
          <a:lstStyle/>
          <a:p>
            <a:pPr algn="l"/>
            <a:r>
              <a:rPr lang="uk-UA" dirty="0" smtClean="0"/>
              <a:t>Виконав: ст. гр. ТІ-62 Гавриляк О.В.</a:t>
            </a:r>
          </a:p>
          <a:p>
            <a:pPr algn="l"/>
            <a:r>
              <a:rPr lang="uk-UA" dirty="0" smtClean="0"/>
              <a:t>Науковий керівник доцент Гагарін О.О.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6" y="1410659"/>
            <a:ext cx="5121932" cy="5001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5787" y="172309"/>
            <a:ext cx="8563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400" b="1" dirty="0">
                <a:latin typeface="+mj-lt"/>
                <a:ea typeface="Times New Roman" panose="02020603050405020304" pitchFamily="18" charset="0"/>
              </a:rPr>
              <a:t>НАЦІОНАЛЬНИЙ ТЕХНІЧНИЙ УНІВЕРСИТЕТ УКРАЇНИ</a:t>
            </a:r>
            <a:endParaRPr lang="ru-RU" sz="2400" dirty="0">
              <a:latin typeface="+mj-lt"/>
              <a:ea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«КИЇВСЬКИЙ ПОЛІТЕХНІЧНИЙ ІНСТИТУТ» </a:t>
            </a:r>
            <a:r>
              <a:rPr lang="uk-UA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ім. Ігоря Сікорського</a:t>
            </a:r>
            <a:endParaRPr lang="ru-RU" sz="2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7080" y="1263325"/>
            <a:ext cx="4879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uk-UA" sz="4000" dirty="0" smtClean="0">
                <a:latin typeface="+mj-lt"/>
                <a:ea typeface="Times New Roman" panose="02020603050405020304" pitchFamily="18" charset="0"/>
              </a:rPr>
              <a:t>Дипломна робота</a:t>
            </a:r>
            <a:endParaRPr lang="ru-RU" sz="4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Багаторівнева архітектура системи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971" y="1893246"/>
            <a:ext cx="382005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бази даних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36" y="1430094"/>
            <a:ext cx="5168739" cy="457092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149" y="774087"/>
            <a:ext cx="6480175" cy="53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48" y="365125"/>
            <a:ext cx="5423095" cy="1463675"/>
          </a:xfrm>
        </p:spPr>
        <p:txBody>
          <a:bodyPr>
            <a:normAutofit/>
          </a:bodyPr>
          <a:lstStyle/>
          <a:p>
            <a:r>
              <a:rPr lang="uk-UA" sz="4000" dirty="0" smtClean="0"/>
              <a:t>Діаграма послідовності</a:t>
            </a:r>
            <a:endParaRPr lang="en-US" sz="4000" dirty="0"/>
          </a:p>
        </p:txBody>
      </p:sp>
      <p:pic>
        <p:nvPicPr>
          <p:cNvPr id="4" name="Content Placeholder 3" descr="D:\KPI\diplom\awesome_map\docs\Diagram Cequence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43" y="365125"/>
            <a:ext cx="5733757" cy="64718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6948" y="2025748"/>
            <a:ext cx="527538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Алгоритми створення сутностей в системі «</a:t>
            </a:r>
            <a:r>
              <a:rPr lang="en-US" sz="2400" dirty="0" smtClean="0"/>
              <a:t>Awesome Map</a:t>
            </a:r>
            <a:r>
              <a:rPr lang="ru-RU" sz="2400" dirty="0" smtClean="0"/>
              <a:t>».</a:t>
            </a:r>
            <a:endParaRPr lang="uk-UA" sz="2400" dirty="0" smtClean="0"/>
          </a:p>
          <a:p>
            <a:endParaRPr lang="uk-UA" dirty="0" smtClean="0"/>
          </a:p>
          <a:p>
            <a:r>
              <a:rPr lang="uk-UA" dirty="0" smtClean="0"/>
              <a:t>На діаграмі зображені різні частини системи з користувачем та їх взаємодія. </a:t>
            </a:r>
            <a:endParaRPr lang="uk-UA" dirty="0"/>
          </a:p>
          <a:p>
            <a:r>
              <a:rPr lang="uk-UA" dirty="0" smtClean="0"/>
              <a:t>Відображено дані та їх послідовна обробка кожною частиною системи з альтернативними варіантами розвитку подій.</a:t>
            </a:r>
          </a:p>
          <a:p>
            <a:endParaRPr lang="uk-UA" dirty="0"/>
          </a:p>
          <a:p>
            <a:r>
              <a:rPr lang="uk-UA" dirty="0" smtClean="0"/>
              <a:t>Даний алгоритм реалізовано для кожної головної сутності в системі: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проблеми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заходи</a:t>
            </a:r>
          </a:p>
        </p:txBody>
      </p:sp>
    </p:spTree>
    <p:extLst>
      <p:ext uri="{BB962C8B-B14F-4D97-AF65-F5344CB8AC3E}">
        <p14:creationId xmlns:p14="http://schemas.microsoft.com/office/powerpoint/2010/main" val="28942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 smtClean="0">
                <a:latin typeface="+mj-lt"/>
              </a:rPr>
              <a:t>Перемикач</a:t>
            </a:r>
            <a:r>
              <a:rPr lang="uk-UA" sz="3600" dirty="0" smtClean="0"/>
              <a:t> </a:t>
            </a:r>
            <a:r>
              <a:rPr lang="uk-UA" sz="3600" dirty="0" smtClean="0">
                <a:latin typeface="+mj-lt"/>
              </a:rPr>
              <a:t>«Карта / Список»</a:t>
            </a:r>
          </a:p>
          <a:p>
            <a:pPr marL="0" indent="0">
              <a:buNone/>
            </a:pPr>
            <a:endParaRPr lang="uk-UA" sz="3600" dirty="0">
              <a:latin typeface="+mj-lt"/>
            </a:endParaRPr>
          </a:p>
          <a:p>
            <a:pPr marL="0" indent="0">
              <a:buNone/>
            </a:pPr>
            <a:r>
              <a:rPr lang="uk-UA" dirty="0">
                <a:latin typeface="+mj-lt"/>
              </a:rPr>
              <a:t>Компонент дозволяє переключитись до списку елементів, що відображаються на карті, або повернутись знову зі списку до  карти.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715" y="1871329"/>
            <a:ext cx="2491463" cy="4435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07" y="1867590"/>
            <a:ext cx="2497299" cy="44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фільтрації</a:t>
            </a: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Дозволяє користувачу відфільтрувати мітки на карті за полями.</a:t>
            </a:r>
          </a:p>
          <a:p>
            <a:pPr marL="0" indent="0">
              <a:buNone/>
            </a:pPr>
            <a:endParaRPr lang="uk-UA" dirty="0" smtClean="0">
              <a:latin typeface="+mj-lt"/>
            </a:endParaRP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Спеціальне </a:t>
            </a:r>
            <a:r>
              <a:rPr lang="uk-UA" dirty="0">
                <a:latin typeface="+mj-lt"/>
              </a:rPr>
              <a:t>розташування у верхньому правому кутку зроблено для того, щоб при перемиканні з карти до списку, або навпаки, користувач очікував, що його фільтри досить застосовані. </a:t>
            </a:r>
            <a:endParaRPr lang="en-US" sz="36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8" y="1690688"/>
            <a:ext cx="2581541" cy="4596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</a:t>
            </a:r>
            <a:r>
              <a:rPr lang="uk-UA" sz="3600" dirty="0" smtClean="0">
                <a:latin typeface="+mj-lt"/>
              </a:rPr>
              <a:t>меню та зміни </a:t>
            </a:r>
            <a:r>
              <a:rPr lang="uk-UA" sz="3600" dirty="0" smtClean="0">
                <a:latin typeface="+mj-lt"/>
              </a:rPr>
              <a:t>тем</a:t>
            </a: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Відображає головні розділи додатку, профіль користувача, кнопки зміни теми та вихід з системи.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lexg\AppData\Local\Microsoft\Windows\INetCache\Content.Word\Screenshot_20200605-17204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897" y="1804360"/>
            <a:ext cx="244752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lexg\AppData\Local\Microsoft\Windows\INetCache\Content.Word\Screenshot_20200605-17205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258" y="1804360"/>
            <a:ext cx="244711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5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pic>
        <p:nvPicPr>
          <p:cNvPr id="9" name="createProble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0002" y="1690688"/>
            <a:ext cx="2444750" cy="4351338"/>
          </a:xfrm>
        </p:spPr>
      </p:pic>
      <p:sp>
        <p:nvSpPr>
          <p:cNvPr id="10" name="TextBox 9"/>
          <p:cNvSpPr txBox="1"/>
          <p:nvPr/>
        </p:nvSpPr>
        <p:spPr>
          <a:xfrm>
            <a:off x="939918" y="1690688"/>
            <a:ext cx="51716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Додавати проблему або захід просто та інтуїтивно зрозуміло</a:t>
            </a:r>
            <a:r>
              <a:rPr lang="ru-RU" sz="3600" dirty="0" smtClean="0">
                <a:latin typeface="+mj-lt"/>
              </a:rPr>
              <a:t>:</a:t>
            </a:r>
          </a:p>
          <a:p>
            <a:endParaRPr lang="ru-RU" sz="3600" dirty="0" smtClean="0">
              <a:latin typeface="+mj-lt"/>
            </a:endParaRPr>
          </a:p>
          <a:p>
            <a:r>
              <a:rPr lang="uk-UA" sz="2800" dirty="0" smtClean="0">
                <a:latin typeface="+mj-lt"/>
              </a:rPr>
              <a:t>1) поставити</a:t>
            </a:r>
            <a:r>
              <a:rPr lang="ru-RU" sz="2800" dirty="0" smtClean="0">
                <a:latin typeface="+mj-lt"/>
              </a:rPr>
              <a:t> точку</a:t>
            </a:r>
          </a:p>
          <a:p>
            <a:r>
              <a:rPr lang="uk-UA" sz="2800" dirty="0" smtClean="0">
                <a:latin typeface="+mj-lt"/>
              </a:rPr>
              <a:t>2) заповнити форму</a:t>
            </a:r>
          </a:p>
          <a:p>
            <a:r>
              <a:rPr lang="uk-UA" sz="2800" dirty="0" smtClean="0">
                <a:latin typeface="+mj-lt"/>
              </a:rPr>
              <a:t>3) відправити</a:t>
            </a:r>
          </a:p>
        </p:txBody>
      </p:sp>
      <p:pic>
        <p:nvPicPr>
          <p:cNvPr id="12" name="createEven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26843" y="1690688"/>
            <a:ext cx="2428675" cy="43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2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8" y="1690688"/>
            <a:ext cx="5056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Перегляд проблем </a:t>
            </a:r>
            <a:r>
              <a:rPr lang="ru-RU" sz="3600" dirty="0" err="1" smtClean="0">
                <a:latin typeface="+mj-lt"/>
              </a:rPr>
              <a:t>або</a:t>
            </a:r>
            <a:r>
              <a:rPr lang="ru-RU" sz="3600" dirty="0" smtClean="0">
                <a:latin typeface="+mj-lt"/>
              </a:rPr>
              <a:t> заход</a:t>
            </a:r>
            <a:r>
              <a:rPr lang="uk-UA" sz="3600" dirty="0" err="1" smtClean="0">
                <a:latin typeface="+mj-lt"/>
              </a:rPr>
              <a:t>ів</a:t>
            </a:r>
            <a:endParaRPr lang="uk-UA" sz="3600" dirty="0" smtClean="0">
              <a:latin typeface="+mj-lt"/>
            </a:endParaRPr>
          </a:p>
          <a:p>
            <a:endParaRPr lang="uk-UA" sz="3600" dirty="0" smtClean="0">
              <a:latin typeface="+mj-lt"/>
            </a:endParaRPr>
          </a:p>
          <a:p>
            <a:r>
              <a:rPr lang="uk-UA" sz="3600" dirty="0" smtClean="0">
                <a:latin typeface="+mj-lt"/>
              </a:rPr>
              <a:t>Додавання коментарів</a:t>
            </a:r>
            <a:endParaRPr lang="ru-RU" sz="3600" dirty="0" smtClean="0">
              <a:latin typeface="+mj-lt"/>
            </a:endParaRPr>
          </a:p>
        </p:txBody>
      </p:sp>
      <p:pic>
        <p:nvPicPr>
          <p:cNvPr id="4" name="showProbl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6402" y="1760573"/>
            <a:ext cx="2490344" cy="4276612"/>
          </a:xfrm>
          <a:prstGeom prst="rect">
            <a:avLst/>
          </a:prstGeom>
        </p:spPr>
      </p:pic>
      <p:pic>
        <p:nvPicPr>
          <p:cNvPr id="5" name="showEvent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86385" y="1760573"/>
            <a:ext cx="2513332" cy="42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9" y="1690688"/>
            <a:ext cx="37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Компонент фільтр</a:t>
            </a:r>
          </a:p>
        </p:txBody>
      </p:sp>
      <p:pic>
        <p:nvPicPr>
          <p:cNvPr id="3" name="fil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363" y="1809750"/>
            <a:ext cx="2649342" cy="47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Висновки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dirty="0" smtClean="0">
                <a:latin typeface="+mj-lt"/>
              </a:rPr>
              <a:t>Досягнені всі поставлені задачі.</a:t>
            </a:r>
          </a:p>
          <a:p>
            <a:pPr lvl="0"/>
            <a:r>
              <a:rPr lang="uk-UA" dirty="0" smtClean="0">
                <a:latin typeface="+mj-lt"/>
              </a:rPr>
              <a:t>Розроблені </a:t>
            </a:r>
            <a:r>
              <a:rPr lang="uk-UA" dirty="0">
                <a:latin typeface="+mj-lt"/>
              </a:rPr>
              <a:t>основні вимоги для системи та її </a:t>
            </a:r>
            <a:r>
              <a:rPr lang="uk-UA" dirty="0" smtClean="0">
                <a:latin typeface="+mj-lt"/>
              </a:rPr>
              <a:t>частин.</a:t>
            </a:r>
          </a:p>
          <a:p>
            <a:r>
              <a:rPr lang="uk-UA" dirty="0" smtClean="0">
                <a:latin typeface="+mj-lt"/>
              </a:rPr>
              <a:t>Створена глобальна архітектура системи та кожної з частин.</a:t>
            </a:r>
          </a:p>
          <a:p>
            <a:r>
              <a:rPr lang="uk-UA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Реалізована система з мобільною та серверною частиною.</a:t>
            </a:r>
          </a:p>
          <a:p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Створено та </a:t>
            </a:r>
            <a:r>
              <a:rPr lang="ru-RU" dirty="0" err="1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запрограмованно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 алгоритм </a:t>
            </a:r>
            <a:r>
              <a:rPr lang="uk-UA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додавання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 </a:t>
            </a:r>
            <a:r>
              <a:rPr lang="ru-RU" dirty="0" err="1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проблеми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Segoe UI Semilight" panose="020B0402040204020203" pitchFamily="34" charset="0"/>
              </a:rPr>
              <a:t> та заходу в систему</a:t>
            </a:r>
          </a:p>
          <a:p>
            <a:endParaRPr lang="ru-RU" dirty="0" smtClean="0"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ru-RU" dirty="0">
              <a:latin typeface="+mj-lt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pPr lvl="0"/>
            <a:endParaRPr lang="ru-RU" sz="2400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81" y="320801"/>
            <a:ext cx="11394485" cy="1915474"/>
          </a:xfrm>
        </p:spPr>
        <p:txBody>
          <a:bodyPr>
            <a:normAutofit/>
          </a:bodyPr>
          <a:lstStyle/>
          <a:p>
            <a:r>
              <a:rPr lang="uk-UA" sz="3200" dirty="0" smtClean="0"/>
              <a:t>Мета: створити рішення для моніторингу </a:t>
            </a:r>
            <a:r>
              <a:rPr lang="uk-UA" sz="3200" dirty="0"/>
              <a:t>господарських </a:t>
            </a:r>
            <a:r>
              <a:rPr lang="uk-UA" sz="3200" dirty="0" smtClean="0"/>
              <a:t>  проблеми та публічних заходів промислового району для ефективного та </a:t>
            </a:r>
            <a:r>
              <a:rPr lang="uk-UA" sz="3200" dirty="0"/>
              <a:t>вдалого </a:t>
            </a:r>
            <a:r>
              <a:rPr lang="uk-UA" sz="3200" dirty="0" smtClean="0"/>
              <a:t>прийняття </a:t>
            </a:r>
            <a:r>
              <a:rPr lang="uk-UA" sz="3200" dirty="0"/>
              <a:t>управлінських рішень.</a:t>
            </a:r>
            <a:endParaRPr lang="en-US" sz="3200" dirty="0"/>
          </a:p>
        </p:txBody>
      </p:sp>
      <p:sp>
        <p:nvSpPr>
          <p:cNvPr id="4" name="Прямоугольник 5"/>
          <p:cNvSpPr/>
          <p:nvPr/>
        </p:nvSpPr>
        <p:spPr>
          <a:xfrm>
            <a:off x="0" y="1982000"/>
            <a:ext cx="1219199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  <a:spcAft>
                <a:spcPts val="0"/>
              </a:spcAft>
            </a:pP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досягнення цілі було вирішено ряд </a:t>
            </a:r>
            <a:r>
              <a:rPr lang="uk-UA" sz="24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задач</a:t>
            </a: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 стрелкой 8"/>
          <p:cNvCxnSpPr>
            <a:endCxn id="8" idx="0"/>
          </p:cNvCxnSpPr>
          <p:nvPr/>
        </p:nvCxnSpPr>
        <p:spPr>
          <a:xfrm flipH="1">
            <a:off x="2058860" y="2641766"/>
            <a:ext cx="2005036" cy="847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11"/>
          <p:cNvCxnSpPr/>
          <p:nvPr/>
        </p:nvCxnSpPr>
        <p:spPr>
          <a:xfrm flipH="1">
            <a:off x="3905777" y="2645012"/>
            <a:ext cx="1164593" cy="1995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16"/>
          <p:cNvCxnSpPr>
            <a:stCxn id="4" idx="2"/>
            <a:endCxn id="14" idx="0"/>
          </p:cNvCxnSpPr>
          <p:nvPr/>
        </p:nvCxnSpPr>
        <p:spPr>
          <a:xfrm flipH="1">
            <a:off x="6095999" y="2571072"/>
            <a:ext cx="1" cy="3240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Прямоугольник 19"/>
          <p:cNvSpPr/>
          <p:nvPr/>
        </p:nvSpPr>
        <p:spPr>
          <a:xfrm>
            <a:off x="327597" y="3489447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uk-UA" dirty="0" smtClean="0"/>
              <a:t>Проаналізувати </a:t>
            </a:r>
            <a:r>
              <a:rPr lang="uk-UA" dirty="0"/>
              <a:t>аналогічні </a:t>
            </a:r>
            <a:r>
              <a:rPr lang="uk-UA" dirty="0" smtClean="0"/>
              <a:t>існуючі рішення</a:t>
            </a:r>
            <a:endParaRPr lang="ru-RU" dirty="0"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9" name="Прямая со стрелкой 27"/>
          <p:cNvCxnSpPr>
            <a:endCxn id="26" idx="0"/>
          </p:cNvCxnSpPr>
          <p:nvPr/>
        </p:nvCxnSpPr>
        <p:spPr>
          <a:xfrm>
            <a:off x="8532955" y="2645012"/>
            <a:ext cx="1403349" cy="892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Прямоугольник 19"/>
          <p:cNvSpPr/>
          <p:nvPr/>
        </p:nvSpPr>
        <p:spPr>
          <a:xfrm>
            <a:off x="1981921" y="4640511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/>
              <a:t>Розробити основні вимоги для системи та її частин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Прямоугольник 19"/>
          <p:cNvSpPr/>
          <p:nvPr/>
        </p:nvSpPr>
        <p:spPr>
          <a:xfrm>
            <a:off x="4364736" y="581107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Визначити взаємодію користувача з системою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Прямоугольник 19"/>
          <p:cNvSpPr/>
          <p:nvPr/>
        </p:nvSpPr>
        <p:spPr>
          <a:xfrm>
            <a:off x="8205041" y="353751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Реалізувати серверну та мобільну частину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31" name="Прямоугольник 19"/>
          <p:cNvSpPr/>
          <p:nvPr/>
        </p:nvSpPr>
        <p:spPr>
          <a:xfrm>
            <a:off x="7175709" y="4595691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Створити схему бази даних системи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" name="Прямая со стрелкой 27"/>
          <p:cNvCxnSpPr/>
          <p:nvPr/>
        </p:nvCxnSpPr>
        <p:spPr>
          <a:xfrm>
            <a:off x="7271803" y="2571072"/>
            <a:ext cx="817583" cy="19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77" y="2444853"/>
            <a:ext cx="10515600" cy="1325563"/>
          </a:xfrm>
        </p:spPr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96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uk-UA" dirty="0" smtClean="0"/>
              <a:t>Використовування </a:t>
            </a:r>
            <a:r>
              <a:rPr lang="uk-UA" dirty="0"/>
              <a:t>цього додатку дає змогу швидкого та легкого доступу до найпопулярніших послуг міста, включаючи видалення графіті, ремонт вибоїн та забір об’ємних предметів. 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 до великої цифрової системи міста, що має багато сервісів;</a:t>
            </a:r>
            <a:endParaRPr lang="en-US" dirty="0"/>
          </a:p>
          <a:p>
            <a:pPr lvl="0"/>
            <a:r>
              <a:rPr lang="uk-UA" dirty="0"/>
              <a:t>зрозумілий та простий варіант інтерфейсу; </a:t>
            </a:r>
            <a:endParaRPr lang="en-US" dirty="0"/>
          </a:p>
          <a:p>
            <a:pPr lvl="0"/>
            <a:r>
              <a:rPr lang="uk-UA" dirty="0"/>
              <a:t>можливість залишити мітку анонімно.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застарілий інтерфейс, що не відповідає новітнім вимогам для </a:t>
            </a:r>
            <a:r>
              <a:rPr lang="uk-UA" dirty="0" err="1"/>
              <a:t>Android</a:t>
            </a:r>
            <a:r>
              <a:rPr lang="uk-UA" dirty="0"/>
              <a:t> та IOS користувачів;</a:t>
            </a:r>
            <a:endParaRPr lang="en-US" dirty="0"/>
          </a:p>
          <a:p>
            <a:pPr lvl="0"/>
            <a:r>
              <a:rPr lang="uk-UA" dirty="0"/>
              <a:t>доступ до встановлення додатку можна отримати лише з території Сполучених Штатів Америки або потрібно використовувати VPN сервіси.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60211" y="1825625"/>
            <a:ext cx="2428875" cy="4147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9989" y="603078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LA 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dirty="0"/>
              <a:t>Система служить носієм скарг у відповідні офіси по всьому Пакистану. Додаток слугує додатковим каналом між громадянином та владою</a:t>
            </a:r>
            <a:r>
              <a:rPr lang="uk-UA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доступність додатку по всьому світу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закріплення системи на рівні країни, що дозволяє вдало вирішувати проблеми та впроваджувати будь-які інші сервіси.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система покриває лише одну потребу – скарги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не повністю інтернаціоналізований мобільний додаток.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72939" y="5992297"/>
            <a:ext cx="22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/>
              <a:t>Pakistan</a:t>
            </a:r>
            <a:r>
              <a:rPr lang="uk-UA" dirty="0"/>
              <a:t> </a:t>
            </a:r>
            <a:r>
              <a:rPr lang="uk-UA" dirty="0" err="1"/>
              <a:t>Citizen</a:t>
            </a:r>
            <a:r>
              <a:rPr lang="uk-UA" dirty="0"/>
              <a:t> </a:t>
            </a:r>
            <a:r>
              <a:rPr lang="uk-UA" dirty="0" err="1"/>
              <a:t>Portal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072939" y="1690688"/>
            <a:ext cx="2138030" cy="42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/>
              <a:t>2GIS - це каталог з картою та GPS навігацією в Україні та за кордоном.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Переваги</a:t>
            </a:r>
            <a:r>
              <a:rPr lang="uk-UA" dirty="0"/>
              <a:t>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працює на території України</a:t>
            </a:r>
            <a:r>
              <a:rPr lang="en-US" dirty="0"/>
              <a:t>;</a:t>
            </a:r>
          </a:p>
          <a:p>
            <a:pPr lvl="0"/>
            <a:r>
              <a:rPr lang="uk-UA" dirty="0"/>
              <a:t> неперевершена карта з великою кількістю інформації;</a:t>
            </a:r>
            <a:endParaRPr lang="en-US" dirty="0"/>
          </a:p>
          <a:p>
            <a:pPr lvl="0"/>
            <a:r>
              <a:rPr lang="uk-UA" dirty="0"/>
              <a:t>додаток відповідає сучасному інтерфейсу </a:t>
            </a:r>
            <a:r>
              <a:rPr lang="uk-UA" dirty="0" err="1"/>
              <a:t>Android</a:t>
            </a:r>
            <a:r>
              <a:rPr lang="uk-UA" dirty="0"/>
              <a:t> та IOS системам.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Недоліком </a:t>
            </a:r>
            <a:r>
              <a:rPr lang="uk-UA" dirty="0" smtClean="0"/>
              <a:t>є </a:t>
            </a:r>
            <a:r>
              <a:rPr lang="uk-UA" dirty="0"/>
              <a:t>те, що немає нічого спільного із допомогою виправлення ситуації навколо.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08712" y="599229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2GIS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007041" y="1843147"/>
            <a:ext cx="2380615" cy="39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</a:t>
            </a:r>
            <a:r>
              <a:rPr lang="uk-UA" dirty="0" err="1"/>
              <a:t>івняння</a:t>
            </a:r>
            <a:r>
              <a:rPr lang="uk-UA" dirty="0"/>
              <a:t> існуючих рішень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2223299"/>
              </p:ext>
            </p:extLst>
          </p:nvPr>
        </p:nvGraphicFramePr>
        <p:xfrm>
          <a:off x="986839" y="2090502"/>
          <a:ext cx="8220709" cy="30312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91071">
                  <a:extLst>
                    <a:ext uri="{9D8B030D-6E8A-4147-A177-3AD203B41FA5}">
                      <a16:colId xmlns:a16="http://schemas.microsoft.com/office/drawing/2014/main" val="1608899276"/>
                    </a:ext>
                  </a:extLst>
                </a:gridCol>
                <a:gridCol w="1499319">
                  <a:extLst>
                    <a:ext uri="{9D8B030D-6E8A-4147-A177-3AD203B41FA5}">
                      <a16:colId xmlns:a16="http://schemas.microsoft.com/office/drawing/2014/main" val="1734070753"/>
                    </a:ext>
                  </a:extLst>
                </a:gridCol>
                <a:gridCol w="2149435">
                  <a:extLst>
                    <a:ext uri="{9D8B030D-6E8A-4147-A177-3AD203B41FA5}">
                      <a16:colId xmlns:a16="http://schemas.microsoft.com/office/drawing/2014/main" val="3078360300"/>
                    </a:ext>
                  </a:extLst>
                </a:gridCol>
                <a:gridCol w="1080884">
                  <a:extLst>
                    <a:ext uri="{9D8B030D-6E8A-4147-A177-3AD203B41FA5}">
                      <a16:colId xmlns:a16="http://schemas.microsoft.com/office/drawing/2014/main" val="1135153197"/>
                    </a:ext>
                  </a:extLst>
                </a:gridCol>
              </a:tblGrid>
              <a:tr h="654521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                                 Назва   </a:t>
                      </a:r>
                      <a:endParaRPr lang="en-US" dirty="0"/>
                    </a:p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Критерії</a:t>
                      </a:r>
                      <a:endParaRPr lang="en-US" dirty="0"/>
                    </a:p>
                  </a:txBody>
                  <a:tcPr marL="95139" marR="95139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en-US" dirty="0"/>
                        <a:t>My </a:t>
                      </a:r>
                      <a:r>
                        <a:rPr lang="uk-UA" dirty="0"/>
                        <a:t>LA 311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 err="1"/>
                        <a:t>Pakestan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Citizen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Portal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2GIS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621882754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Сучасний інтерфейс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304306414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Підтримка державними органами влади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24611162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Різноманітний функціонал використання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7787345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Використання на території України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51024899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Зручна робота з картою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 dirty="0"/>
                        <a:t>+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383229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91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Основні вимоги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Сучасний, простий та адаптивний інтерфейс мобільного додатку</a:t>
            </a:r>
          </a:p>
          <a:p>
            <a:r>
              <a:rPr lang="uk-UA" dirty="0" smtClean="0"/>
              <a:t>Швидкі відповіді від сервера</a:t>
            </a:r>
          </a:p>
          <a:p>
            <a:r>
              <a:rPr lang="uk-UA" dirty="0" smtClean="0"/>
              <a:t>Гнучка архітектура, що дозволить замінити бізнес логіку або мобільний додаток</a:t>
            </a:r>
          </a:p>
          <a:p>
            <a:r>
              <a:rPr lang="uk-UA" dirty="0" smtClean="0"/>
              <a:t>Рішення повинно реалізувати всі взаємодії користувача з системою</a:t>
            </a:r>
          </a:p>
          <a:p>
            <a:pPr marL="0" indent="0">
              <a:buNone/>
            </a:pPr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70" y="232785"/>
            <a:ext cx="3141925" cy="1471049"/>
          </a:xfrm>
        </p:spPr>
        <p:txBody>
          <a:bodyPr/>
          <a:lstStyle/>
          <a:p>
            <a:r>
              <a:rPr lang="uk-UA" dirty="0" smtClean="0"/>
              <a:t>Діаграма прецедентів</a:t>
            </a:r>
            <a:endParaRPr lang="en-US" dirty="0"/>
          </a:p>
        </p:txBody>
      </p:sp>
      <p:pic>
        <p:nvPicPr>
          <p:cNvPr id="4" name="Picture 3" descr="D:\KPI\diplom\awesome_map\docs\useCas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5" y="232785"/>
            <a:ext cx="8810767" cy="6415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969" y="1703834"/>
            <a:ext cx="3141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/>
              <a:t>Use-Case</a:t>
            </a:r>
            <a:r>
              <a:rPr lang="uk-UA" dirty="0"/>
              <a:t> </a:t>
            </a:r>
            <a:r>
              <a:rPr lang="uk-UA" dirty="0" smtClean="0"/>
              <a:t>діаграма дозволяє </a:t>
            </a:r>
            <a:r>
              <a:rPr lang="uk-UA" dirty="0"/>
              <a:t>відобразити використання </a:t>
            </a:r>
            <a:r>
              <a:rPr lang="uk-UA" dirty="0" smtClean="0"/>
              <a:t>систем в найпростішому вигляді, та показати взаємозв’язок між користувачем і різними варіантами використання системи.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8957"/>
          </a:xfrm>
        </p:spPr>
        <p:txBody>
          <a:bodyPr/>
          <a:lstStyle/>
          <a:p>
            <a:r>
              <a:rPr lang="ru-RU" dirty="0" smtClean="0"/>
              <a:t>Модель </a:t>
            </a:r>
            <a:r>
              <a:rPr lang="ru-RU" dirty="0" err="1" smtClean="0"/>
              <a:t>системи</a:t>
            </a:r>
            <a:endParaRPr lang="en-US" dirty="0"/>
          </a:p>
        </p:txBody>
      </p:sp>
      <p:pic>
        <p:nvPicPr>
          <p:cNvPr id="1026" name="Picture 2" descr="Иконка «Пользователь» — скачай бесплатно PNG и вектор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" y="1730285"/>
            <a:ext cx="2400660" cy="240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конки «Admin» — скачай бесплатно PNG и векто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1581898"/>
            <a:ext cx="2469629" cy="24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 стрелкой 8"/>
          <p:cNvCxnSpPr/>
          <p:nvPr/>
        </p:nvCxnSpPr>
        <p:spPr>
          <a:xfrm flipV="1">
            <a:off x="2556681" y="3689446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31" y="410387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Студент</a:t>
            </a:r>
            <a:endParaRPr lang="en-US" dirty="0"/>
          </a:p>
        </p:txBody>
      </p:sp>
      <p:cxnSp>
        <p:nvCxnSpPr>
          <p:cNvPr id="33" name="Прямая со стрелкой 8"/>
          <p:cNvCxnSpPr/>
          <p:nvPr/>
        </p:nvCxnSpPr>
        <p:spPr>
          <a:xfrm rot="11520000" flipV="1">
            <a:off x="5472416" y="3625197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50558" y="405152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Адміністрація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38" y="1463669"/>
            <a:ext cx="2409046" cy="456983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847962" y="639672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Сервер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65" y="2303061"/>
            <a:ext cx="2772770" cy="2772770"/>
          </a:xfrm>
          <a:prstGeom prst="rect">
            <a:avLst/>
          </a:prstGeom>
        </p:spPr>
      </p:pic>
      <p:cxnSp>
        <p:nvCxnSpPr>
          <p:cNvPr id="50" name="Прямая со стрелкой 8"/>
          <p:cNvCxnSpPr/>
          <p:nvPr/>
        </p:nvCxnSpPr>
        <p:spPr>
          <a:xfrm>
            <a:off x="5539187" y="4051529"/>
            <a:ext cx="1139117" cy="72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8"/>
          <p:cNvCxnSpPr/>
          <p:nvPr/>
        </p:nvCxnSpPr>
        <p:spPr>
          <a:xfrm flipH="1" flipV="1">
            <a:off x="5539187" y="4236195"/>
            <a:ext cx="1052682" cy="672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8"/>
          <p:cNvCxnSpPr>
            <a:endCxn id="29" idx="1"/>
          </p:cNvCxnSpPr>
          <p:nvPr/>
        </p:nvCxnSpPr>
        <p:spPr>
          <a:xfrm flipV="1">
            <a:off x="7842248" y="3689446"/>
            <a:ext cx="1139117" cy="102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8"/>
          <p:cNvCxnSpPr/>
          <p:nvPr/>
        </p:nvCxnSpPr>
        <p:spPr>
          <a:xfrm flipH="1">
            <a:off x="7943205" y="3825922"/>
            <a:ext cx="1092251" cy="1009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38" y="4616146"/>
            <a:ext cx="1965242" cy="196524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812320" y="507583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База даних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</TotalTime>
  <Words>651</Words>
  <Application>Microsoft Office PowerPoint</Application>
  <PresentationFormat>Widescreen</PresentationFormat>
  <Paragraphs>124</Paragraphs>
  <Slides>20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Segoe UI Semilight</vt:lpstr>
      <vt:lpstr>Times New Roman</vt:lpstr>
      <vt:lpstr>Office Theme</vt:lpstr>
      <vt:lpstr>Засоби вирішення господарських проблем кампуса КПІ на базі ГІС систем</vt:lpstr>
      <vt:lpstr>Мета: створити рішення для моніторингу господарських   проблеми та публічних заходів промислового району для ефективного та вдалого прийняття управлінських рішень.</vt:lpstr>
      <vt:lpstr>Аналогічні існуючі рішення</vt:lpstr>
      <vt:lpstr>Аналогічні існуючі рішення</vt:lpstr>
      <vt:lpstr>Аналогічні існуючі рішення</vt:lpstr>
      <vt:lpstr>Порівняння існуючих рішень</vt:lpstr>
      <vt:lpstr>Основні вимоги</vt:lpstr>
      <vt:lpstr>Діаграма прецедентів</vt:lpstr>
      <vt:lpstr>Модель системи</vt:lpstr>
      <vt:lpstr>Багаторівнева архітектура системи</vt:lpstr>
      <vt:lpstr>Схема бази даних</vt:lpstr>
      <vt:lpstr>Діаграма послідовності</vt:lpstr>
      <vt:lpstr>Інтерфейс користувача</vt:lpstr>
      <vt:lpstr>Інтерфейс користувача</vt:lpstr>
      <vt:lpstr>Інтерфейс користувача</vt:lpstr>
      <vt:lpstr>Приклад роботи</vt:lpstr>
      <vt:lpstr>Приклад роботи</vt:lpstr>
      <vt:lpstr>Приклад роботи</vt:lpstr>
      <vt:lpstr>Висновки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Засоби вирішення господарскьих проблем кампуса КПІ на базі ГІС систем</dc:title>
  <dc:creator>Александр Гавриляк</dc:creator>
  <cp:lastModifiedBy>Александр Гавриляк</cp:lastModifiedBy>
  <cp:revision>71</cp:revision>
  <dcterms:created xsi:type="dcterms:W3CDTF">2020-06-06T13:54:38Z</dcterms:created>
  <dcterms:modified xsi:type="dcterms:W3CDTF">2020-06-09T13:02:47Z</dcterms:modified>
</cp:coreProperties>
</file>